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9" r:id="rId10"/>
    <p:sldId id="266" r:id="rId11"/>
    <p:sldId id="265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13" name="click.wav"/>
          </p:stSnd>
        </p:sndAc>
      </p:transition>
    </mc:Choice>
    <mc:Fallback>
      <p:transition spd="slow">
        <p:fade/>
        <p:sndAc>
          <p:stSnd>
            <p:snd r:embed="rId13" name="click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44008" y="2564904"/>
            <a:ext cx="3546728" cy="1701716"/>
          </a:xfrm>
          <a:ln w="1270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Pasowanie na </a:t>
            </a:r>
            <a:br>
              <a:rPr lang="pl-P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pl-PL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Świetliczaka</a:t>
            </a:r>
            <a:endParaRPr 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88024" y="5157192"/>
            <a:ext cx="3309803" cy="1260629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ctr"/>
            <a:r>
              <a:rPr lang="pl-PL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Warszawa</a:t>
            </a:r>
          </a:p>
          <a:p>
            <a:pPr algn="ctr"/>
            <a:r>
              <a:rPr lang="pl-PL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17 października 2017r.</a:t>
            </a:r>
            <a:endParaRPr lang="pl-PL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3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half" idx="4294967295"/>
          </p:nvPr>
        </p:nvSpPr>
        <p:spPr>
          <a:xfrm>
            <a:off x="539552" y="764704"/>
            <a:ext cx="7776864" cy="5472608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pl-PL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UROCZYŚCIE </a:t>
            </a:r>
            <a:r>
              <a:rPr lang="pl-PL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ŚLUBUJĘ</a:t>
            </a:r>
            <a:r>
              <a:rPr lang="pl-PL" b="1" dirty="0" smtClean="0">
                <a:solidFill>
                  <a:srgbClr val="0070C0"/>
                </a:solidFill>
                <a:latin typeface="Harrington" panose="04040505050A02020702" pitchFamily="82" charset="0"/>
              </a:rPr>
              <a:t>:</a:t>
            </a:r>
          </a:p>
          <a:p>
            <a:pPr marL="68580" indent="0">
              <a:buNone/>
            </a:pPr>
            <a:endParaRPr lang="pl-PL" sz="2600" b="1" dirty="0">
              <a:solidFill>
                <a:srgbClr val="0070C0"/>
              </a:solidFill>
              <a:latin typeface="Harrington" panose="04040505050A02020702" pitchFamily="82" charset="0"/>
            </a:endParaRPr>
          </a:p>
          <a:p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	</a:t>
            </a:r>
            <a:r>
              <a:rPr lang="pl-P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Być zawsze wesołym, uśmiechniętym i koleżeńskim.</a:t>
            </a:r>
          </a:p>
          <a:p>
            <a:r>
              <a:rPr lang="pl-P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	Dbać o bezpieczeństwo własne oraz kolegów.</a:t>
            </a:r>
          </a:p>
          <a:p>
            <a:r>
              <a:rPr lang="pl-P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	Dbać o porządek i czystość świetlicy.</a:t>
            </a:r>
          </a:p>
          <a:p>
            <a:r>
              <a:rPr lang="pl-P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	Nigdy nie zapomnę powiedzieć: dzień dobry, przepraszam, dziękuję.</a:t>
            </a:r>
          </a:p>
          <a:p>
            <a:r>
              <a:rPr lang="pl-P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	Obiecuję bawić się wesoło, uczyć się sumiennie, lekcje odrabiać codziennie i oczywiście nigdy się nie nudzić.</a:t>
            </a:r>
          </a:p>
          <a:p>
            <a:endParaRPr lang="pl-PL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  <a:p>
            <a:pPr marL="68580" indent="0" algn="r">
              <a:buNone/>
            </a:pPr>
            <a:r>
              <a:rPr lang="pl-PL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PRZYRZEKAMY!</a:t>
            </a:r>
            <a:r>
              <a:rPr lang="pl-PL" sz="3500" b="1" dirty="0">
                <a:solidFill>
                  <a:srgbClr val="FF0000"/>
                </a:solidFill>
                <a:latin typeface="Harrington" panose="04040505050A02020702" pitchFamily="82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264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Zaczarowana Kredka…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659923" cy="2192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14" y="3356992"/>
            <a:ext cx="3658893" cy="2200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47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Słodki poczęstunek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20" y="2348880"/>
            <a:ext cx="6454939" cy="363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74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7024744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Bo wszystkie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Świetliczaki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jedna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rodzina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…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78269"/>
            <a:ext cx="4896544" cy="275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24744"/>
            <a:ext cx="4211563" cy="252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46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Garamond" panose="02020404030301010803" pitchFamily="18" charset="0"/>
              </a:rPr>
              <a:t>Aby w pełni uczcić wydarzenie powstał „Hymn Świetlicy”.</a:t>
            </a:r>
            <a:br>
              <a:rPr lang="pl-PL" dirty="0" smtClean="0">
                <a:latin typeface="Garamond" panose="02020404030301010803" pitchFamily="18" charset="0"/>
              </a:rPr>
            </a:br>
            <a:r>
              <a:rPr lang="pl-PL" sz="1800" dirty="0" smtClean="0">
                <a:latin typeface="Garamond" panose="02020404030301010803" pitchFamily="18" charset="0"/>
              </a:rPr>
              <a:t>(śpiewany na bardzo znaną melodię „</a:t>
            </a:r>
            <a:r>
              <a:rPr lang="pl-PL" sz="1800" dirty="0" err="1" smtClean="0">
                <a:latin typeface="Garamond" panose="02020404030301010803" pitchFamily="18" charset="0"/>
              </a:rPr>
              <a:t>Bałkanica</a:t>
            </a:r>
            <a:r>
              <a:rPr lang="pl-PL" sz="1800" dirty="0" smtClean="0">
                <a:latin typeface="Garamond" panose="02020404030301010803" pitchFamily="18" charset="0"/>
              </a:rPr>
              <a:t>”)</a:t>
            </a:r>
            <a:endParaRPr lang="pl-PL" sz="1800" dirty="0">
              <a:latin typeface="Garamond" panose="02020404030301010803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type="pic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>
          <a:xfrm>
            <a:off x="107504" y="44624"/>
            <a:ext cx="4300579" cy="6624736"/>
          </a:xfrm>
        </p:spPr>
      </p:pic>
      <p:pic>
        <p:nvPicPr>
          <p:cNvPr id="2" name="PIERSI BAŁKANICA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607958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 smtClean="0"/>
              <a:t>	</a:t>
            </a:r>
            <a:r>
              <a:rPr lang="pl-PL" i="1" dirty="0" smtClean="0">
                <a:latin typeface="Garamond" panose="02020404030301010803" pitchFamily="18" charset="0"/>
              </a:rPr>
              <a:t>W </a:t>
            </a:r>
            <a:r>
              <a:rPr lang="pl-PL" i="1" dirty="0">
                <a:latin typeface="Garamond" panose="02020404030301010803" pitchFamily="18" charset="0"/>
              </a:rPr>
              <a:t>Młodszej Świetlicy był wielki dzień. </a:t>
            </a:r>
            <a:endParaRPr lang="pl-PL" i="1" dirty="0" smtClean="0">
              <a:latin typeface="Garamond" panose="02020404030301010803" pitchFamily="18" charset="0"/>
            </a:endParaRPr>
          </a:p>
          <a:p>
            <a:pPr algn="ctr"/>
            <a:r>
              <a:rPr lang="pl-PL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Pasowanie </a:t>
            </a:r>
            <a:r>
              <a:rPr lang="pl-P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na </a:t>
            </a:r>
            <a:r>
              <a:rPr lang="pl-PL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Świetliczaka</a:t>
            </a:r>
            <a:r>
              <a:rPr lang="pl-PL" i="1" dirty="0">
                <a:latin typeface="Garamond" panose="02020404030301010803" pitchFamily="18" charset="0"/>
              </a:rPr>
              <a:t>. </a:t>
            </a:r>
            <a:endParaRPr lang="pl-PL" i="1" dirty="0" smtClean="0">
              <a:latin typeface="Garamond" panose="02020404030301010803" pitchFamily="18" charset="0"/>
            </a:endParaRPr>
          </a:p>
          <a:p>
            <a:r>
              <a:rPr lang="pl-PL" i="1" dirty="0" smtClean="0">
                <a:latin typeface="Garamond" panose="02020404030301010803" pitchFamily="18" charset="0"/>
              </a:rPr>
              <a:t>	</a:t>
            </a:r>
          </a:p>
          <a:p>
            <a:r>
              <a:rPr lang="pl-PL" i="1" dirty="0">
                <a:latin typeface="Garamond" panose="02020404030301010803" pitchFamily="18" charset="0"/>
              </a:rPr>
              <a:t>	</a:t>
            </a:r>
            <a:r>
              <a:rPr lang="pl-PL" i="1" dirty="0" smtClean="0">
                <a:latin typeface="Garamond" panose="02020404030301010803" pitchFamily="18" charset="0"/>
              </a:rPr>
              <a:t>Musieliśmy </a:t>
            </a:r>
            <a:r>
              <a:rPr lang="pl-PL" i="1" dirty="0">
                <a:latin typeface="Garamond" panose="02020404030301010803" pitchFamily="18" charset="0"/>
              </a:rPr>
              <a:t>pozytywnie zdać Test Gotowości </a:t>
            </a:r>
            <a:r>
              <a:rPr lang="pl-PL" i="1" dirty="0" smtClean="0">
                <a:latin typeface="Garamond" panose="02020404030301010803" pitchFamily="18" charset="0"/>
              </a:rPr>
              <a:t>Świetlicowej</a:t>
            </a:r>
            <a:r>
              <a:rPr lang="pl-PL" i="1" dirty="0">
                <a:latin typeface="Garamond" panose="02020404030301010803" pitchFamily="18" charset="0"/>
              </a:rPr>
              <a:t>, na który składały się:</a:t>
            </a:r>
          </a:p>
          <a:p>
            <a:r>
              <a:rPr lang="pl-PL" i="1" dirty="0" smtClean="0">
                <a:latin typeface="Garamond" panose="02020404030301010803" pitchFamily="18" charset="0"/>
              </a:rPr>
              <a:t>	•</a:t>
            </a:r>
            <a:r>
              <a:rPr lang="pl-PL" i="1" dirty="0">
                <a:latin typeface="Garamond" panose="02020404030301010803" pitchFamily="18" charset="0"/>
              </a:rPr>
              <a:t>próba </a:t>
            </a:r>
            <a:r>
              <a:rPr lang="pl-PL" i="1" dirty="0" smtClean="0">
                <a:latin typeface="Garamond" panose="02020404030301010803" pitchFamily="18" charset="0"/>
              </a:rPr>
              <a:t>zabawy</a:t>
            </a:r>
          </a:p>
          <a:p>
            <a:r>
              <a:rPr lang="pl-PL" i="1" dirty="0" smtClean="0">
                <a:latin typeface="Garamond" panose="02020404030301010803" pitchFamily="18" charset="0"/>
              </a:rPr>
              <a:t>	•</a:t>
            </a:r>
            <a:r>
              <a:rPr lang="pl-PL" i="1" dirty="0">
                <a:latin typeface="Garamond" panose="02020404030301010803" pitchFamily="18" charset="0"/>
              </a:rPr>
              <a:t>próba umiejętności sprzątania</a:t>
            </a:r>
          </a:p>
          <a:p>
            <a:r>
              <a:rPr lang="pl-PL" i="1" dirty="0" smtClean="0">
                <a:latin typeface="Garamond" panose="02020404030301010803" pitchFamily="18" charset="0"/>
              </a:rPr>
              <a:t>	•</a:t>
            </a:r>
            <a:r>
              <a:rPr lang="pl-PL" i="1" dirty="0" smtClean="0">
                <a:latin typeface="Garamond" panose="02020404030301010803" pitchFamily="18" charset="0"/>
              </a:rPr>
              <a:t>próba </a:t>
            </a:r>
            <a:r>
              <a:rPr lang="pl-PL" i="1" dirty="0">
                <a:latin typeface="Garamond" panose="02020404030301010803" pitchFamily="18" charset="0"/>
              </a:rPr>
              <a:t>wiedzy</a:t>
            </a:r>
          </a:p>
          <a:p>
            <a:r>
              <a:rPr lang="pl-PL" i="1" dirty="0" smtClean="0">
                <a:latin typeface="Garamond" panose="02020404030301010803" pitchFamily="18" charset="0"/>
              </a:rPr>
              <a:t>	•</a:t>
            </a:r>
            <a:r>
              <a:rPr lang="pl-PL" i="1" dirty="0" smtClean="0">
                <a:latin typeface="Garamond" panose="02020404030301010803" pitchFamily="18" charset="0"/>
              </a:rPr>
              <a:t>próba </a:t>
            </a:r>
            <a:r>
              <a:rPr lang="pl-PL" i="1" dirty="0">
                <a:latin typeface="Garamond" panose="02020404030301010803" pitchFamily="18" charset="0"/>
              </a:rPr>
              <a:t>sprawności języka</a:t>
            </a:r>
          </a:p>
          <a:p>
            <a:r>
              <a:rPr lang="pl-PL" i="1" dirty="0" smtClean="0">
                <a:latin typeface="Garamond" panose="02020404030301010803" pitchFamily="18" charset="0"/>
              </a:rPr>
              <a:t>	•</a:t>
            </a:r>
            <a:r>
              <a:rPr lang="pl-PL" i="1" dirty="0" smtClean="0">
                <a:latin typeface="Garamond" panose="02020404030301010803" pitchFamily="18" charset="0"/>
              </a:rPr>
              <a:t>próba </a:t>
            </a:r>
            <a:r>
              <a:rPr lang="pl-PL" i="1" dirty="0">
                <a:latin typeface="Garamond" panose="02020404030301010803" pitchFamily="18" charset="0"/>
              </a:rPr>
              <a:t>dotyku</a:t>
            </a:r>
          </a:p>
          <a:p>
            <a:r>
              <a:rPr lang="pl-PL" i="1" dirty="0" smtClean="0">
                <a:latin typeface="Garamond" panose="02020404030301010803" pitchFamily="18" charset="0"/>
              </a:rPr>
              <a:t>	•</a:t>
            </a:r>
            <a:r>
              <a:rPr lang="pl-PL" i="1" dirty="0" smtClean="0">
                <a:latin typeface="Garamond" panose="02020404030301010803" pitchFamily="18" charset="0"/>
              </a:rPr>
              <a:t>znajomość </a:t>
            </a:r>
            <a:r>
              <a:rPr lang="pl-PL" i="1" dirty="0">
                <a:latin typeface="Garamond" panose="02020404030301010803" pitchFamily="18" charset="0"/>
              </a:rPr>
              <a:t>regulaminu świetlicy.</a:t>
            </a:r>
          </a:p>
          <a:p>
            <a:r>
              <a:rPr lang="pl-PL" i="1" dirty="0" smtClean="0">
                <a:latin typeface="Garamond" panose="02020404030301010803" pitchFamily="18" charset="0"/>
              </a:rPr>
              <a:t>	</a:t>
            </a:r>
            <a:endParaRPr lang="pl-PL" i="1" dirty="0" smtClean="0">
              <a:latin typeface="Garamond" panose="02020404030301010803" pitchFamily="18" charset="0"/>
            </a:endParaRPr>
          </a:p>
          <a:p>
            <a:endParaRPr lang="pl-PL" i="1" dirty="0">
              <a:latin typeface="Garamond" panose="02020404030301010803" pitchFamily="18" charset="0"/>
            </a:endParaRPr>
          </a:p>
          <a:p>
            <a:r>
              <a:rPr lang="pl-PL" i="1" dirty="0" smtClean="0">
                <a:latin typeface="Garamond" panose="02020404030301010803" pitchFamily="18" charset="0"/>
              </a:rPr>
              <a:t>	Po </a:t>
            </a:r>
            <a:r>
              <a:rPr lang="pl-PL" i="1" dirty="0">
                <a:latin typeface="Garamond" panose="02020404030301010803" pitchFamily="18" charset="0"/>
              </a:rPr>
              <a:t>zaliczeniu wszystkich prób uroczyście ślubowaliśmy być dobrym </a:t>
            </a:r>
            <a:r>
              <a:rPr lang="pl-PL" i="1" dirty="0" err="1">
                <a:latin typeface="Garamond" panose="02020404030301010803" pitchFamily="18" charset="0"/>
              </a:rPr>
              <a:t>Świetliczakiem</a:t>
            </a:r>
            <a:r>
              <a:rPr lang="pl-PL" i="1" dirty="0">
                <a:latin typeface="Garamond" panose="02020404030301010803" pitchFamily="18" charset="0"/>
              </a:rPr>
              <a:t>. Później najmilsze chwile – pasowanie, dyplomy, odśpiewanie hymnu naszej świetlicy  i … mniam – lizaki!</a:t>
            </a:r>
          </a:p>
          <a:p>
            <a:pPr algn="r"/>
            <a:endParaRPr lang="pl-PL" i="1" dirty="0" smtClean="0">
              <a:latin typeface="Garamond" panose="02020404030301010803" pitchFamily="18" charset="0"/>
            </a:endParaRPr>
          </a:p>
          <a:p>
            <a:pPr algn="r"/>
            <a:endParaRPr lang="pl-PL" i="1" dirty="0">
              <a:latin typeface="Garamond" panose="02020404030301010803" pitchFamily="18" charset="0"/>
            </a:endParaRPr>
          </a:p>
          <a:p>
            <a:pPr algn="r"/>
            <a:r>
              <a:rPr lang="pl-PL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Było </a:t>
            </a:r>
            <a:r>
              <a:rPr lang="pl-PL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super!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64415"/>
            <a:ext cx="3685645" cy="207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025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11430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Wspólne zabawy na dobry początek…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7" name="Symbol zastępczy zawartości 1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2376264" cy="422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ymbol zastępczy zawartości 1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7"/>
            <a:ext cx="2647390" cy="470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06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Próba</a:t>
            </a: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zabawy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877211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02" y="2924944"/>
            <a:ext cx="4801684" cy="288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762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0032" y="1988840"/>
            <a:ext cx="3672408" cy="1143000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Próba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umiejętności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sprzątania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94531"/>
            <a:ext cx="4355579" cy="245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435248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84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1700808"/>
            <a:ext cx="729681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1143000"/>
          </a:xfrm>
        </p:spPr>
        <p:txBody>
          <a:bodyPr/>
          <a:lstStyle/>
          <a:p>
            <a:r>
              <a:rPr lang="pl-PL" b="1" dirty="0" smtClean="0">
                <a:latin typeface="Garamond" panose="02020404030301010803" pitchFamily="18" charset="0"/>
              </a:rPr>
              <a:t>         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Próba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wiedzy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696744" cy="566936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Próba sprawności języka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42468"/>
            <a:ext cx="1432197" cy="254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1505842" cy="267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28379"/>
            <a:ext cx="1584176" cy="281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32856"/>
            <a:ext cx="1208733" cy="214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66" y="4581128"/>
            <a:ext cx="2987824" cy="179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79657"/>
            <a:ext cx="1496765" cy="266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3" y="1473809"/>
            <a:ext cx="136175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94697"/>
            <a:ext cx="1427958" cy="253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08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188640" y="188640"/>
            <a:ext cx="7024744" cy="1143000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Próba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dotyku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6792"/>
            <a:ext cx="1368152" cy="243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27" y="787783"/>
            <a:ext cx="1432197" cy="254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1687716" cy="3000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56992"/>
            <a:ext cx="1640781" cy="291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21013"/>
            <a:ext cx="3346541" cy="208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345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Znajomość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regulaminu świetlicy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1"/>
            <a:ext cx="2880320" cy="511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4356596" cy="260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89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131</TotalTime>
  <Words>45</Words>
  <Application>Microsoft Office PowerPoint</Application>
  <PresentationFormat>Pokaz na ekranie (4:3)</PresentationFormat>
  <Paragraphs>41</Paragraphs>
  <Slides>14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Austin</vt:lpstr>
      <vt:lpstr>Pasowanie na  Świetliczaka</vt:lpstr>
      <vt:lpstr>Prezentacja programu PowerPoint</vt:lpstr>
      <vt:lpstr>Wspólne zabawy na dobry początek…</vt:lpstr>
      <vt:lpstr>Próba zabawy</vt:lpstr>
      <vt:lpstr>Próba  umiejętności  sprzątania</vt:lpstr>
      <vt:lpstr>          Próba wiedzy</vt:lpstr>
      <vt:lpstr>Próba sprawności języka</vt:lpstr>
      <vt:lpstr>Próba dotyku</vt:lpstr>
      <vt:lpstr>Znajomość  regulaminu świetlicy</vt:lpstr>
      <vt:lpstr>Prezentacja programu PowerPoint</vt:lpstr>
      <vt:lpstr>Zaczarowana Kredka…</vt:lpstr>
      <vt:lpstr>Słodki poczęstunek</vt:lpstr>
      <vt:lpstr>Bo wszystkie  Świetliczaki to jedna  rodzina…</vt:lpstr>
      <vt:lpstr>Aby w pełni uczcić wydarzenie powstał „Hymn Świetlicy”. (śpiewany na bardzo znaną melodię „Bałkanica”)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Pasowanie na  Świetliczaka</dc:title>
  <cp:lastModifiedBy>Nauczyciel</cp:lastModifiedBy>
  <cp:revision>13</cp:revision>
  <dcterms:modified xsi:type="dcterms:W3CDTF">2017-11-06T11:43:56Z</dcterms:modified>
</cp:coreProperties>
</file>